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gif" ContentType="image/gif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1"/>
  </p:notesMasterIdLst>
  <p:sldIdLst>
    <p:sldId id="256" r:id="rId2"/>
    <p:sldId id="278" r:id="rId3"/>
    <p:sldId id="272" r:id="rId4"/>
    <p:sldId id="281" r:id="rId5"/>
    <p:sldId id="280" r:id="rId6"/>
    <p:sldId id="279" r:id="rId7"/>
    <p:sldId id="282" r:id="rId8"/>
    <p:sldId id="283" r:id="rId9"/>
    <p:sldId id="277" r:id="rId1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952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Estil mitjà 2 - èmfasi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Estil mitjà 3 - èmfasi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Estil amb tema 1 - èmfasi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Estil amb tema 1 - èmfasi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8D230F3-CF80-4859-8CE7-A43EE81993B5}" styleName="Estil clar 1 - èmfasi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Estil clar 2 - èmfasi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Estil mitjà 1 - èmfasi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Estil clar 3 - èmfasi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914" autoAdjust="0"/>
    <p:restoredTop sz="56272" autoAdjust="0"/>
  </p:normalViewPr>
  <p:slideViewPr>
    <p:cSldViewPr>
      <p:cViewPr>
        <p:scale>
          <a:sx n="75" d="100"/>
          <a:sy n="75" d="100"/>
        </p:scale>
        <p:origin x="-1260" y="6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814208-59CB-4C47-8CC4-33C505F81412}" type="datetimeFigureOut">
              <a:rPr lang="es-ES" smtClean="0"/>
              <a:pPr/>
              <a:t>04/07/2016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17FD3A-2C50-466F-B0AE-9B09B90F2E9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528198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ontenidor de not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17FD3A-2C50-466F-B0AE-9B09B90F2E9C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ontenidor de not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17FD3A-2C50-466F-B0AE-9B09B90F2E9C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ontenidor de not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17FD3A-2C50-466F-B0AE-9B09B90F2E9C}" type="slidenum">
              <a:rPr lang="es-ES" smtClean="0"/>
              <a:pPr/>
              <a:t>3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ontenidor de not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17FD3A-2C50-466F-B0AE-9B09B90F2E9C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ontenidor de not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dirty="0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17FD3A-2C50-466F-B0AE-9B09B90F2E9C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ontenidor de not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a-ES" dirty="0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17FD3A-2C50-466F-B0AE-9B09B90F2E9C}" type="slidenum">
              <a:rPr lang="es-ES" smtClean="0"/>
              <a:pPr/>
              <a:t>6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ontenidor de not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17FD3A-2C50-466F-B0AE-9B09B90F2E9C}" type="slidenum">
              <a:rPr lang="es-ES" smtClean="0"/>
              <a:pPr/>
              <a:t>7</a:t>
            </a:fld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ontenidor de not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a-ES" dirty="0" smtClean="0"/>
          </a:p>
          <a:p>
            <a:endParaRPr lang="ca-ES" dirty="0" smtClean="0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17FD3A-2C50-466F-B0AE-9B09B90F2E9C}" type="slidenum">
              <a:rPr lang="es-ES" smtClean="0"/>
              <a:pPr/>
              <a:t>8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ctrTitle" hasCustomPrompt="1"/>
          </p:nvPr>
        </p:nvSpPr>
        <p:spPr>
          <a:xfrm>
            <a:off x="685800" y="1454919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ca-ES" dirty="0" smtClean="0"/>
              <a:t>Títol presentació</a:t>
            </a:r>
            <a:endParaRPr lang="es-ES" dirty="0"/>
          </a:p>
        </p:txBody>
      </p:sp>
      <p:sp>
        <p:nvSpPr>
          <p:cNvPr id="3" name="Subtítol 2"/>
          <p:cNvSpPr>
            <a:spLocks noGrp="1"/>
          </p:cNvSpPr>
          <p:nvPr>
            <p:ph type="subTitle" idx="1"/>
          </p:nvPr>
        </p:nvSpPr>
        <p:spPr>
          <a:xfrm>
            <a:off x="1371600" y="3140968"/>
            <a:ext cx="6400800" cy="136815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a-ES" smtClean="0"/>
              <a:t>Feu clic aquí per editar l'estil de subtítols del patró.</a:t>
            </a:r>
            <a:endParaRPr lang="es-ES" dirty="0"/>
          </a:p>
        </p:txBody>
      </p:sp>
      <p:sp>
        <p:nvSpPr>
          <p:cNvPr id="5" name="Contenidor de contingut 4"/>
          <p:cNvSpPr>
            <a:spLocks noGrp="1"/>
          </p:cNvSpPr>
          <p:nvPr>
            <p:ph sz="quarter" idx="10" hasCustomPrompt="1"/>
          </p:nvPr>
        </p:nvSpPr>
        <p:spPr>
          <a:xfrm>
            <a:off x="4932040" y="4941168"/>
            <a:ext cx="3960440" cy="1800200"/>
          </a:xfrm>
        </p:spPr>
        <p:txBody>
          <a:bodyPr>
            <a:noAutofit/>
          </a:bodyPr>
          <a:lstStyle>
            <a:lvl1pPr algn="r"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ca-ES" dirty="0" smtClean="0"/>
              <a:t>Autor1 Cognom1 </a:t>
            </a:r>
            <a:r>
              <a:rPr lang="ca-ES" dirty="0" err="1" smtClean="0"/>
              <a:t>Cognom1</a:t>
            </a:r>
            <a:endParaRPr lang="ca-ES" dirty="0" smtClean="0"/>
          </a:p>
          <a:p>
            <a:pPr lvl="0"/>
            <a:r>
              <a:rPr lang="ca-ES" dirty="0" smtClean="0"/>
              <a:t>Autor2 Cognom2 </a:t>
            </a:r>
            <a:r>
              <a:rPr lang="ca-ES" dirty="0" err="1" smtClean="0"/>
              <a:t>Cognom2</a:t>
            </a:r>
            <a:endParaRPr lang="ca-ES" dirty="0" smtClean="0"/>
          </a:p>
          <a:p>
            <a:pPr lvl="0"/>
            <a:r>
              <a:rPr lang="ca-ES" dirty="0" smtClean="0"/>
              <a:t>Activitat</a:t>
            </a:r>
          </a:p>
          <a:p>
            <a:pPr lvl="0"/>
            <a:r>
              <a:rPr lang="ca-ES" dirty="0" smtClean="0"/>
              <a:t>Data i Lloc</a:t>
            </a:r>
          </a:p>
          <a:p>
            <a:pPr lvl="0"/>
            <a:r>
              <a:rPr lang="ca-ES" dirty="0" smtClean="0"/>
              <a:t>Grup de Recerca en Educació i Treball</a:t>
            </a:r>
          </a:p>
          <a:p>
            <a:pPr lvl="0"/>
            <a:r>
              <a:rPr lang="ca-ES" dirty="0" smtClean="0"/>
              <a:t>Universitat Autònoma de Barcelona</a:t>
            </a:r>
          </a:p>
          <a:p>
            <a:pPr lvl="0"/>
            <a:endParaRPr lang="ca-ES" dirty="0" smtClean="0"/>
          </a:p>
          <a:p>
            <a:pPr lvl="0"/>
            <a:endParaRPr lang="es-ES" dirty="0"/>
          </a:p>
        </p:txBody>
      </p:sp>
      <p:pic>
        <p:nvPicPr>
          <p:cNvPr id="7" name="Imatge 6" descr="peu3.jpe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5805264"/>
            <a:ext cx="6219655" cy="1052736"/>
          </a:xfrm>
          <a:prstGeom prst="rect">
            <a:avLst/>
          </a:prstGeom>
        </p:spPr>
      </p:pic>
      <p:pic>
        <p:nvPicPr>
          <p:cNvPr id="8" name="Imatge 7" descr="uab.gif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23528" y="6076451"/>
            <a:ext cx="1152128" cy="59290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ol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57200" y="989856"/>
            <a:ext cx="8229600" cy="1143000"/>
          </a:xfrm>
        </p:spPr>
        <p:txBody>
          <a:bodyPr/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384376"/>
          </a:xfrm>
        </p:spPr>
        <p:txBody>
          <a:bodyPr/>
          <a:lstStyle/>
          <a:p>
            <a:pPr lvl="0"/>
            <a:r>
              <a:rPr lang="ca-ES" smtClean="0"/>
              <a:t>Feu clic aquí per editar els estils de text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es-E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6453336"/>
            <a:ext cx="9144000" cy="404664"/>
          </a:xfrm>
          <a:prstGeom prst="rect">
            <a:avLst/>
          </a:prstGeom>
          <a:gradFill flip="none" rotWithShape="1">
            <a:gsLst>
              <a:gs pos="17000">
                <a:srgbClr val="4F952B"/>
              </a:gs>
              <a:gs pos="96000">
                <a:schemeClr val="bg1"/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pçalera de la sec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722313" y="393305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722313" y="234888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a-ES" smtClean="0"/>
              <a:t>Feu clic aquí per editar els estils de text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6453336"/>
            <a:ext cx="9144000" cy="404664"/>
          </a:xfrm>
          <a:prstGeom prst="rect">
            <a:avLst/>
          </a:prstGeom>
          <a:gradFill flip="none" rotWithShape="1">
            <a:gsLst>
              <a:gs pos="17000">
                <a:srgbClr val="4F952B"/>
              </a:gs>
              <a:gs pos="96000">
                <a:schemeClr val="bg1"/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Subtíto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a-ES" smtClean="0"/>
              <a:t>Feu clic aquí per editar l'estil de subtítols del patró.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2224DC4-612D-4735-98DD-94ADE582A672}" type="datetimeFigureOut">
              <a:rPr lang="es-ES" smtClean="0"/>
              <a:pPr/>
              <a:t>04/07/2016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53F6A8A-2C17-4A4C-A9B3-9062797C8FC6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7" name="Rectangle 6"/>
          <p:cNvSpPr/>
          <p:nvPr userDrawn="1"/>
        </p:nvSpPr>
        <p:spPr>
          <a:xfrm>
            <a:off x="0" y="6453336"/>
            <a:ext cx="9144000" cy="404664"/>
          </a:xfrm>
          <a:prstGeom prst="rect">
            <a:avLst/>
          </a:prstGeom>
          <a:gradFill flip="none" rotWithShape="1">
            <a:gsLst>
              <a:gs pos="17000">
                <a:srgbClr val="4F952B"/>
              </a:gs>
              <a:gs pos="96000">
                <a:schemeClr val="bg1"/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gi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tge 13" descr="peu3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0800000">
            <a:off x="2924344" y="0"/>
            <a:ext cx="6219655" cy="1052736"/>
          </a:xfrm>
          <a:prstGeom prst="rect">
            <a:avLst/>
          </a:prstGeom>
        </p:spPr>
      </p:pic>
      <p:sp>
        <p:nvSpPr>
          <p:cNvPr id="2" name="Contenidor de títol 1"/>
          <p:cNvSpPr>
            <a:spLocks noGrp="1"/>
          </p:cNvSpPr>
          <p:nvPr>
            <p:ph type="title"/>
          </p:nvPr>
        </p:nvSpPr>
        <p:spPr>
          <a:xfrm>
            <a:off x="457200" y="112474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a-ES" smtClean="0"/>
              <a:t>Feu clic aquí per editar l'estil</a:t>
            </a:r>
            <a:endParaRPr lang="es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457200" y="2276872"/>
            <a:ext cx="8229600" cy="34563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a-ES" dirty="0" smtClean="0"/>
              <a:t>Feu clic aquí per editar els estils de text</a:t>
            </a:r>
          </a:p>
          <a:p>
            <a:pPr lvl="1"/>
            <a:r>
              <a:rPr lang="ca-ES" dirty="0" smtClean="0"/>
              <a:t>Segon nivell</a:t>
            </a:r>
          </a:p>
          <a:p>
            <a:pPr lvl="2"/>
            <a:r>
              <a:rPr lang="ca-ES" dirty="0" smtClean="0"/>
              <a:t>Tercer nivell</a:t>
            </a:r>
          </a:p>
          <a:p>
            <a:pPr lvl="3"/>
            <a:r>
              <a:rPr lang="ca-ES" dirty="0" smtClean="0"/>
              <a:t>Quart nivell</a:t>
            </a:r>
          </a:p>
          <a:p>
            <a:pPr lvl="4"/>
            <a:r>
              <a:rPr lang="ca-ES" dirty="0" smtClean="0"/>
              <a:t>Cinquè nivell</a:t>
            </a:r>
            <a:endParaRPr lang="es-ES" dirty="0"/>
          </a:p>
        </p:txBody>
      </p:sp>
      <p:pic>
        <p:nvPicPr>
          <p:cNvPr id="10" name="Imatge 9" descr="blanc-peu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524328" y="188640"/>
            <a:ext cx="1396287" cy="5585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marinaelias@ub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249289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s-ES" sz="3600" b="1" dirty="0" smtClean="0"/>
              <a:t>Trayectoria académica versus trayectoria profesional de los jóvenes catalanes en la educación postobligatoria: los factores </a:t>
            </a:r>
            <a:r>
              <a:rPr lang="es-ES" sz="3600" b="1" dirty="0" err="1" smtClean="0"/>
              <a:t>predictores</a:t>
            </a:r>
            <a:r>
              <a:rPr lang="es-ES" sz="3600" b="1" dirty="0" smtClean="0"/>
              <a:t> que explican su acceso a la universidad</a:t>
            </a:r>
            <a:r>
              <a:rPr lang="es-ES" sz="3600" dirty="0" smtClean="0"/>
              <a:t/>
            </a:r>
            <a:br>
              <a:rPr lang="es-ES" sz="3600" dirty="0" smtClean="0"/>
            </a:br>
            <a:endParaRPr lang="es-ES" sz="3600" b="1" dirty="0">
              <a:latin typeface="Century Schoolbook" pitchFamily="18" charset="0"/>
            </a:endParaRPr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3059832" y="5229200"/>
            <a:ext cx="5724128" cy="1296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r">
              <a:spcBef>
                <a:spcPct val="20000"/>
              </a:spcBef>
              <a:defRPr/>
            </a:pPr>
            <a:r>
              <a:rPr lang="es-ES" sz="1600" b="1" dirty="0" smtClean="0"/>
              <a:t>Marina </a:t>
            </a:r>
            <a:r>
              <a:rPr lang="es-ES" sz="1600" b="1" dirty="0" err="1" smtClean="0"/>
              <a:t>Elias</a:t>
            </a:r>
            <a:r>
              <a:rPr lang="es-ES" sz="1600" b="1" dirty="0" smtClean="0"/>
              <a:t>, Lidia Daza y Helena </a:t>
            </a:r>
            <a:r>
              <a:rPr lang="es-ES" sz="1600" b="1" dirty="0" err="1" smtClean="0"/>
              <a:t>Troiano</a:t>
            </a:r>
            <a:endParaRPr lang="en-US" sz="200" b="1" dirty="0" smtClean="0">
              <a:solidFill>
                <a:schemeClr val="bg1">
                  <a:lumMod val="65000"/>
                </a:schemeClr>
              </a:solidFill>
              <a:latin typeface="Century Schoolbook" pitchFamily="18" charset="0"/>
              <a:cs typeface="Times New Roman" pitchFamily="18" charset="0"/>
            </a:endParaRPr>
          </a:p>
          <a:p>
            <a:pPr algn="r">
              <a:spcBef>
                <a:spcPct val="20000"/>
              </a:spcBef>
            </a:pPr>
            <a:r>
              <a:rPr lang="es-ES" sz="1400" b="1" dirty="0" smtClean="0">
                <a:solidFill>
                  <a:schemeClr val="bg1">
                    <a:lumMod val="65000"/>
                  </a:schemeClr>
                </a:solidFill>
                <a:cs typeface="Times New Roman" pitchFamily="18" charset="0"/>
              </a:rPr>
              <a:t>XII Congreso Español de Sociología</a:t>
            </a:r>
          </a:p>
          <a:p>
            <a:pPr algn="r">
              <a:spcBef>
                <a:spcPct val="20000"/>
              </a:spcBef>
            </a:pPr>
            <a:r>
              <a:rPr lang="es-ES" sz="1400" b="1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itchFamily="18" charset="0"/>
              </a:rPr>
              <a:t>Grupo de Trabajo: Sociología de la Educación</a:t>
            </a:r>
          </a:p>
          <a:p>
            <a:pPr algn="r">
              <a:spcBef>
                <a:spcPct val="20000"/>
              </a:spcBef>
            </a:pPr>
            <a:r>
              <a:rPr lang="es-ES" sz="1400" b="1" dirty="0" smtClean="0">
                <a:solidFill>
                  <a:schemeClr val="bg1">
                    <a:lumMod val="65000"/>
                  </a:schemeClr>
                </a:solidFill>
                <a:latin typeface="+mj-lt"/>
                <a:cs typeface="Times New Roman" pitchFamily="18" charset="0"/>
              </a:rPr>
              <a:t>Gijón 2016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+mj-lt"/>
              <a:cs typeface="Times New Roman" pitchFamily="18" charset="0"/>
            </a:endParaRPr>
          </a:p>
          <a:p>
            <a:pPr lvl="0" algn="r">
              <a:spcBef>
                <a:spcPct val="20000"/>
              </a:spcBef>
              <a:defRPr/>
            </a:pPr>
            <a:endParaRPr lang="es-ES_tradnl" sz="1400" b="1" dirty="0" smtClean="0"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/>
          <a:lstStyle/>
          <a:p>
            <a:r>
              <a:rPr lang="es-ES" dirty="0" smtClean="0"/>
              <a:t>Modelo de análisis</a:t>
            </a:r>
            <a:endParaRPr lang="es-ES" dirty="0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3779912" y="2289066"/>
            <a:ext cx="1080120" cy="5760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sz="2400" dirty="0" smtClean="0"/>
              <a:t>Notas</a:t>
            </a:r>
            <a:endParaRPr lang="es-ES" sz="2400" dirty="0"/>
          </a:p>
        </p:txBody>
      </p:sp>
      <p:sp>
        <p:nvSpPr>
          <p:cNvPr id="4" name="QuadreDeText 3"/>
          <p:cNvSpPr txBox="1"/>
          <p:nvPr/>
        </p:nvSpPr>
        <p:spPr>
          <a:xfrm>
            <a:off x="395536" y="4017258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Clase social</a:t>
            </a:r>
            <a:endParaRPr lang="es-ES" sz="2400" dirty="0"/>
          </a:p>
        </p:txBody>
      </p:sp>
      <p:sp>
        <p:nvSpPr>
          <p:cNvPr id="5" name="QuadreDeText 4"/>
          <p:cNvSpPr txBox="1"/>
          <p:nvPr/>
        </p:nvSpPr>
        <p:spPr>
          <a:xfrm>
            <a:off x="1979712" y="2793122"/>
            <a:ext cx="1584176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000" i="1" dirty="0" smtClean="0"/>
              <a:t>Efectos primarios</a:t>
            </a:r>
          </a:p>
        </p:txBody>
      </p:sp>
      <p:sp>
        <p:nvSpPr>
          <p:cNvPr id="6" name="QuadreDeText 5"/>
          <p:cNvSpPr txBox="1"/>
          <p:nvPr/>
        </p:nvSpPr>
        <p:spPr>
          <a:xfrm>
            <a:off x="3203848" y="4305290"/>
            <a:ext cx="1872208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000" i="1" dirty="0" smtClean="0">
                <a:solidFill>
                  <a:schemeClr val="dk1"/>
                </a:solidFill>
              </a:rPr>
              <a:t>Efectos</a:t>
            </a:r>
            <a:r>
              <a:rPr lang="es-ES" sz="2000" i="1" dirty="0" smtClean="0"/>
              <a:t> </a:t>
            </a:r>
            <a:r>
              <a:rPr lang="es-ES" sz="2000" i="1" dirty="0" smtClean="0">
                <a:solidFill>
                  <a:schemeClr val="dk1"/>
                </a:solidFill>
              </a:rPr>
              <a:t>secundarios</a:t>
            </a:r>
          </a:p>
        </p:txBody>
      </p:sp>
      <p:sp>
        <p:nvSpPr>
          <p:cNvPr id="7" name="QuadreDeText 6"/>
          <p:cNvSpPr txBox="1"/>
          <p:nvPr/>
        </p:nvSpPr>
        <p:spPr>
          <a:xfrm>
            <a:off x="899592" y="5445224"/>
            <a:ext cx="73448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Objetivo: transiciones a la universidad de los jóvenes si tienen título de Bachillerato o de CFGS.</a:t>
            </a:r>
            <a:endParaRPr lang="es-ES" sz="2400" dirty="0"/>
          </a:p>
        </p:txBody>
      </p:sp>
      <p:sp>
        <p:nvSpPr>
          <p:cNvPr id="8" name="QuadreDeText 7"/>
          <p:cNvSpPr txBox="1"/>
          <p:nvPr/>
        </p:nvSpPr>
        <p:spPr>
          <a:xfrm>
            <a:off x="6372200" y="3861048"/>
            <a:ext cx="2160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Transición a la universidad</a:t>
            </a:r>
            <a:endParaRPr lang="es-ES" sz="2400" dirty="0"/>
          </a:p>
        </p:txBody>
      </p:sp>
      <p:sp>
        <p:nvSpPr>
          <p:cNvPr id="9" name="QuadreDeText 8"/>
          <p:cNvSpPr txBox="1"/>
          <p:nvPr/>
        </p:nvSpPr>
        <p:spPr>
          <a:xfrm>
            <a:off x="5076056" y="2780928"/>
            <a:ext cx="1800200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000" i="1" dirty="0" smtClean="0">
                <a:solidFill>
                  <a:schemeClr val="dk1"/>
                </a:solidFill>
              </a:rPr>
              <a:t>Efectos secundarios</a:t>
            </a:r>
          </a:p>
        </p:txBody>
      </p:sp>
      <p:cxnSp>
        <p:nvCxnSpPr>
          <p:cNvPr id="11" name="Connector de fletxa recta 10"/>
          <p:cNvCxnSpPr>
            <a:stCxn id="4" idx="3"/>
            <a:endCxn id="3" idx="2"/>
          </p:cNvCxnSpPr>
          <p:nvPr/>
        </p:nvCxnSpPr>
        <p:spPr>
          <a:xfrm flipV="1">
            <a:off x="2051720" y="2865130"/>
            <a:ext cx="2268252" cy="1382961"/>
          </a:xfrm>
          <a:prstGeom prst="straightConnector1">
            <a:avLst/>
          </a:prstGeom>
          <a:ln w="25400" cmpd="sng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de fletxa recta 12"/>
          <p:cNvCxnSpPr>
            <a:stCxn id="4" idx="3"/>
            <a:endCxn id="8" idx="1"/>
          </p:cNvCxnSpPr>
          <p:nvPr/>
        </p:nvCxnSpPr>
        <p:spPr>
          <a:xfrm>
            <a:off x="2051720" y="4248091"/>
            <a:ext cx="4320480" cy="28456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de fletxa recta 20"/>
          <p:cNvCxnSpPr>
            <a:stCxn id="3" idx="2"/>
            <a:endCxn id="8" idx="1"/>
          </p:cNvCxnSpPr>
          <p:nvPr/>
        </p:nvCxnSpPr>
        <p:spPr>
          <a:xfrm>
            <a:off x="4319972" y="2865130"/>
            <a:ext cx="2052228" cy="1411417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QuadreDeText 28"/>
          <p:cNvSpPr txBox="1"/>
          <p:nvPr/>
        </p:nvSpPr>
        <p:spPr>
          <a:xfrm>
            <a:off x="395536" y="1700808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 dirty="0" err="1" smtClean="0"/>
              <a:t>Boudon</a:t>
            </a:r>
            <a:r>
              <a:rPr lang="es-ES" u="sng" dirty="0" smtClean="0"/>
              <a:t>, 1974</a:t>
            </a:r>
            <a:endParaRPr lang="es-ES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rmAutofit/>
          </a:bodyPr>
          <a:lstStyle/>
          <a:p>
            <a:r>
              <a:rPr lang="es-ES" dirty="0" smtClean="0"/>
              <a:t>Metodología</a:t>
            </a:r>
            <a:endParaRPr lang="es-E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85926"/>
            <a:ext cx="8229600" cy="4163354"/>
          </a:xfrm>
        </p:spPr>
        <p:txBody>
          <a:bodyPr>
            <a:normAutofit fontScale="25000" lnSpcReduction="20000"/>
          </a:bodyPr>
          <a:lstStyle/>
          <a:p>
            <a:pPr marL="274320" lvl="0" indent="-274320">
              <a:lnSpc>
                <a:spcPct val="120000"/>
              </a:lnSpc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es-ES_tradnl" sz="8000" i="1" dirty="0" err="1" smtClean="0"/>
              <a:t>Enquesta</a:t>
            </a:r>
            <a:r>
              <a:rPr lang="es-ES_tradnl" sz="8000" i="1" dirty="0" smtClean="0"/>
              <a:t> de </a:t>
            </a:r>
            <a:r>
              <a:rPr lang="es-ES_tradnl" sz="8000" i="1" dirty="0" err="1" smtClean="0"/>
              <a:t>l’Observatori</a:t>
            </a:r>
            <a:r>
              <a:rPr lang="es-ES_tradnl" sz="8000" i="1" dirty="0" smtClean="0"/>
              <a:t> de la </a:t>
            </a:r>
            <a:r>
              <a:rPr lang="es-ES_tradnl" sz="8000" i="1" dirty="0" err="1" smtClean="0"/>
              <a:t>joventut</a:t>
            </a:r>
            <a:r>
              <a:rPr lang="es-ES_tradnl" sz="8000" i="1" dirty="0" smtClean="0"/>
              <a:t> de Catalunya (2012)</a:t>
            </a:r>
            <a:r>
              <a:rPr lang="es-ES_tradnl" sz="8000" dirty="0" smtClean="0"/>
              <a:t>. Muestra longitudinal retrospectiva del itinerario educativo y laboral de los jóvenes catalanes de entre 15 y 34 años. </a:t>
            </a:r>
          </a:p>
          <a:p>
            <a:pPr marL="274320" lvl="0" indent="-274320">
              <a:lnSpc>
                <a:spcPct val="120000"/>
              </a:lnSpc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es-ES_tradnl" sz="8000" dirty="0" smtClean="0"/>
              <a:t>Para el análisis se elige en Bachillerato de 18-34 años (N= 1077) y en el CFGS de 20-34 años (N=497). </a:t>
            </a:r>
          </a:p>
          <a:p>
            <a:pPr marL="274320" lvl="0" indent="-274320">
              <a:lnSpc>
                <a:spcPct val="120000"/>
              </a:lnSpc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es-ES_tradnl" sz="8000" dirty="0" smtClean="0"/>
              <a:t>Se realizan tablas de contingencia y una regresión logística binaria.</a:t>
            </a:r>
          </a:p>
          <a:p>
            <a:pPr marL="274320" lvl="0" indent="-274320">
              <a:lnSpc>
                <a:spcPct val="120000"/>
              </a:lnSpc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es-ES_tradnl" sz="8000" dirty="0" smtClean="0"/>
              <a:t>Se analiza la influencia de la clase social en la decisión de ir  la universidad (efecto secundario), controlando por el efecto del rendimiento previo (efecto primario).</a:t>
            </a:r>
          </a:p>
          <a:p>
            <a:pPr marL="274320" lvl="0" indent="-274320">
              <a:lnSpc>
                <a:spcPct val="120000"/>
              </a:lnSpc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es-ES_tradnl" sz="8000" dirty="0" smtClean="0"/>
              <a:t>Contexto: 2010 supresión de las cuotas por CFGS.</a:t>
            </a:r>
          </a:p>
          <a:p>
            <a:pPr lvl="1">
              <a:buFontTx/>
              <a:buNone/>
            </a:pPr>
            <a:endParaRPr lang="es-ES" dirty="0"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611560" y="2564904"/>
            <a:ext cx="8229600" cy="1143000"/>
          </a:xfrm>
        </p:spPr>
        <p:txBody>
          <a:bodyPr/>
          <a:lstStyle/>
          <a:p>
            <a:r>
              <a:rPr lang="es-ES" dirty="0" smtClean="0"/>
              <a:t>Resultados</a:t>
            </a:r>
            <a:endParaRPr lang="es-ES" dirty="0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es-ES" dirty="0" smtClean="0"/>
              <a:t>Caracterización de los colectivos</a:t>
            </a:r>
            <a:endParaRPr lang="es-E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340768"/>
            <a:ext cx="5707235" cy="52565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>
            <a:normAutofit/>
          </a:bodyPr>
          <a:lstStyle/>
          <a:p>
            <a:r>
              <a:rPr lang="ca-ES" sz="2400" dirty="0" smtClean="0"/>
              <a:t>Transición a la universidad según título de educación secundaria superior, notas obtenidas y nivel de estudios de los padres</a:t>
            </a:r>
            <a:endParaRPr lang="ca-ES" sz="2400" dirty="0"/>
          </a:p>
        </p:txBody>
      </p:sp>
      <p:pic>
        <p:nvPicPr>
          <p:cNvPr id="4" name="Contenidor de contingut 3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2816"/>
            <a:ext cx="8291264" cy="4608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2000" dirty="0" smtClean="0"/>
              <a:t>Análisis de Regresión Logística binaria por pasos hacia adelante. Variable dependiente: Acceso a la Universidad. Población con el título de Bachillerato.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pic>
        <p:nvPicPr>
          <p:cNvPr id="4" name="Picture 4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484784"/>
            <a:ext cx="6768752" cy="53732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/>
          <a:lstStyle/>
          <a:p>
            <a:r>
              <a:rPr lang="es-ES_tradnl" dirty="0" smtClean="0">
                <a:cs typeface="Times New Roman" pitchFamily="18" charset="0"/>
              </a:rPr>
              <a:t>Conclusiones</a:t>
            </a:r>
            <a:endParaRPr lang="es-ES" dirty="0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3779912" y="2289066"/>
            <a:ext cx="1080120" cy="5760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sz="2400" dirty="0" smtClean="0"/>
              <a:t>Notas</a:t>
            </a:r>
            <a:endParaRPr lang="es-ES" sz="2400" dirty="0"/>
          </a:p>
        </p:txBody>
      </p:sp>
      <p:sp>
        <p:nvSpPr>
          <p:cNvPr id="4" name="QuadreDeText 3"/>
          <p:cNvSpPr txBox="1"/>
          <p:nvPr/>
        </p:nvSpPr>
        <p:spPr>
          <a:xfrm>
            <a:off x="395536" y="4017258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Clase social</a:t>
            </a:r>
            <a:endParaRPr lang="es-ES" sz="2400" dirty="0"/>
          </a:p>
        </p:txBody>
      </p:sp>
      <p:sp>
        <p:nvSpPr>
          <p:cNvPr id="5" name="QuadreDeText 4"/>
          <p:cNvSpPr txBox="1"/>
          <p:nvPr/>
        </p:nvSpPr>
        <p:spPr>
          <a:xfrm>
            <a:off x="1979712" y="2793122"/>
            <a:ext cx="1584176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000" i="1" dirty="0" smtClean="0"/>
              <a:t>Efectos primarios</a:t>
            </a:r>
          </a:p>
        </p:txBody>
      </p:sp>
      <p:sp>
        <p:nvSpPr>
          <p:cNvPr id="6" name="QuadreDeText 5"/>
          <p:cNvSpPr txBox="1"/>
          <p:nvPr/>
        </p:nvSpPr>
        <p:spPr>
          <a:xfrm>
            <a:off x="3203848" y="4305290"/>
            <a:ext cx="1872208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000" i="1" dirty="0" smtClean="0">
                <a:solidFill>
                  <a:schemeClr val="dk1"/>
                </a:solidFill>
              </a:rPr>
              <a:t>Efectos</a:t>
            </a:r>
            <a:r>
              <a:rPr lang="es-ES" sz="2000" i="1" dirty="0" smtClean="0"/>
              <a:t> </a:t>
            </a:r>
            <a:r>
              <a:rPr lang="es-ES" sz="2000" i="1" dirty="0" smtClean="0">
                <a:solidFill>
                  <a:schemeClr val="dk1"/>
                </a:solidFill>
              </a:rPr>
              <a:t>secundarios</a:t>
            </a:r>
          </a:p>
        </p:txBody>
      </p:sp>
      <p:sp>
        <p:nvSpPr>
          <p:cNvPr id="8" name="QuadreDeText 7"/>
          <p:cNvSpPr txBox="1"/>
          <p:nvPr/>
        </p:nvSpPr>
        <p:spPr>
          <a:xfrm>
            <a:off x="6372200" y="3861048"/>
            <a:ext cx="2160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Transición a la universidad</a:t>
            </a:r>
            <a:endParaRPr lang="es-ES" sz="2400" dirty="0"/>
          </a:p>
        </p:txBody>
      </p:sp>
      <p:sp>
        <p:nvSpPr>
          <p:cNvPr id="9" name="QuadreDeText 8"/>
          <p:cNvSpPr txBox="1"/>
          <p:nvPr/>
        </p:nvSpPr>
        <p:spPr>
          <a:xfrm>
            <a:off x="5076056" y="2780928"/>
            <a:ext cx="1800200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000" i="1" dirty="0" smtClean="0">
                <a:solidFill>
                  <a:schemeClr val="dk1"/>
                </a:solidFill>
              </a:rPr>
              <a:t>Efectos secundarios</a:t>
            </a:r>
          </a:p>
        </p:txBody>
      </p:sp>
      <p:cxnSp>
        <p:nvCxnSpPr>
          <p:cNvPr id="11" name="Connector de fletxa recta 10"/>
          <p:cNvCxnSpPr>
            <a:stCxn id="4" idx="3"/>
            <a:endCxn id="3" idx="2"/>
          </p:cNvCxnSpPr>
          <p:nvPr/>
        </p:nvCxnSpPr>
        <p:spPr>
          <a:xfrm flipV="1">
            <a:off x="2051720" y="2865130"/>
            <a:ext cx="2268252" cy="1382961"/>
          </a:xfrm>
          <a:prstGeom prst="straightConnector1">
            <a:avLst/>
          </a:prstGeom>
          <a:ln w="25400" cmpd="sng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de fletxa recta 12"/>
          <p:cNvCxnSpPr>
            <a:stCxn id="4" idx="3"/>
            <a:endCxn id="8" idx="1"/>
          </p:cNvCxnSpPr>
          <p:nvPr/>
        </p:nvCxnSpPr>
        <p:spPr>
          <a:xfrm>
            <a:off x="2051720" y="4248091"/>
            <a:ext cx="4320480" cy="28456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de fletxa recta 20"/>
          <p:cNvCxnSpPr>
            <a:stCxn id="3" idx="2"/>
            <a:endCxn id="8" idx="1"/>
          </p:cNvCxnSpPr>
          <p:nvPr/>
        </p:nvCxnSpPr>
        <p:spPr>
          <a:xfrm>
            <a:off x="4319972" y="2865130"/>
            <a:ext cx="2052228" cy="1411417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785918" y="3500438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b="1" i="1" dirty="0" smtClean="0">
                <a:solidFill>
                  <a:schemeClr val="accent6">
                    <a:lumMod val="75000"/>
                  </a:schemeClr>
                </a:solidFill>
              </a:rPr>
              <a:t>NFF (A/B)</a:t>
            </a:r>
            <a:endParaRPr lang="ca-ES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00694" y="3500438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b="1" i="1" dirty="0" smtClean="0">
                <a:solidFill>
                  <a:schemeClr val="accent6">
                    <a:lumMod val="75000"/>
                  </a:schemeClr>
                </a:solidFill>
              </a:rPr>
              <a:t>NFFB</a:t>
            </a:r>
            <a:endParaRPr lang="ca-ES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43306" y="5000636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b="1" i="1" dirty="0" smtClean="0">
                <a:solidFill>
                  <a:schemeClr val="accent6">
                    <a:lumMod val="75000"/>
                  </a:schemeClr>
                </a:solidFill>
              </a:rPr>
              <a:t>NFFA</a:t>
            </a:r>
            <a:endParaRPr lang="ca-ES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29256" y="3929066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b="1" i="1" dirty="0" smtClean="0">
                <a:solidFill>
                  <a:schemeClr val="accent6">
                    <a:lumMod val="75000"/>
                  </a:schemeClr>
                </a:solidFill>
              </a:rPr>
              <a:t>NOF</a:t>
            </a:r>
            <a:endParaRPr lang="ca-ES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3384376"/>
          </a:xfrm>
        </p:spPr>
        <p:txBody>
          <a:bodyPr>
            <a:normAutofit fontScale="77500" lnSpcReduction="20000"/>
          </a:bodyPr>
          <a:lstStyle/>
          <a:p>
            <a:endParaRPr lang="es-ES_tradnl" dirty="0" smtClean="0"/>
          </a:p>
          <a:p>
            <a:endParaRPr lang="es-ES_tradnl" dirty="0" smtClean="0"/>
          </a:p>
          <a:p>
            <a:pPr>
              <a:buNone/>
            </a:pPr>
            <a:endParaRPr lang="es-ES_tradnl" dirty="0" smtClean="0"/>
          </a:p>
          <a:p>
            <a:pPr algn="ctr">
              <a:buNone/>
            </a:pPr>
            <a:r>
              <a:rPr lang="es-ES_tradnl" sz="5100" dirty="0" smtClean="0">
                <a:latin typeface="Century Schoolbook" pitchFamily="18" charset="0"/>
              </a:rPr>
              <a:t>Gracias!</a:t>
            </a:r>
          </a:p>
          <a:p>
            <a:pPr algn="ctr">
              <a:buNone/>
            </a:pPr>
            <a:endParaRPr lang="es-ES_tradnl" sz="3200" dirty="0" smtClean="0"/>
          </a:p>
          <a:p>
            <a:pPr algn="ctr">
              <a:buNone/>
            </a:pPr>
            <a:endParaRPr lang="es-ES_tradnl" dirty="0" smtClean="0"/>
          </a:p>
          <a:p>
            <a:pPr algn="ctr">
              <a:buNone/>
            </a:pPr>
            <a:endParaRPr lang="es-ES_tradnl" sz="3200" dirty="0" smtClean="0"/>
          </a:p>
          <a:p>
            <a:pPr algn="ctr">
              <a:buNone/>
            </a:pPr>
            <a:r>
              <a:rPr lang="es-ES_tradnl" smtClean="0">
                <a:latin typeface="Century Schoolbook" pitchFamily="18" charset="0"/>
                <a:hlinkClick r:id="rId2"/>
              </a:rPr>
              <a:t>marinaelias@ub.edu</a:t>
            </a:r>
            <a:endParaRPr lang="es-ES_tradnl" dirty="0" smtClean="0">
              <a:latin typeface="Century Schoolbook" pitchFamily="18" charset="0"/>
            </a:endParaRPr>
          </a:p>
          <a:p>
            <a:pPr algn="ctr">
              <a:buNone/>
            </a:pPr>
            <a:endParaRPr lang="es-ES_tradn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RET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GRET</Template>
  <TotalTime>989</TotalTime>
  <Words>273</Words>
  <Application>Microsoft Office PowerPoint</Application>
  <PresentationFormat>On-screen Show (4:3)</PresentationFormat>
  <Paragraphs>51</Paragraphs>
  <Slides>9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GRET</vt:lpstr>
      <vt:lpstr>Trayectoria académica versus trayectoria profesional de los jóvenes catalanes en la educación postobligatoria: los factores predictores que explican su acceso a la universidad </vt:lpstr>
      <vt:lpstr>Modelo de análisis</vt:lpstr>
      <vt:lpstr>Metodología</vt:lpstr>
      <vt:lpstr>Resultados</vt:lpstr>
      <vt:lpstr>Caracterización de los colectivos</vt:lpstr>
      <vt:lpstr>Transición a la universidad según título de educación secundaria superior, notas obtenidas y nivel de estudios de los padres</vt:lpstr>
      <vt:lpstr>Análisis de Regresión Logística binaria por pasos hacia adelante. Variable dependiente: Acceso a la Universidad. Población con el título de Bachillerato. </vt:lpstr>
      <vt:lpstr>Conclusiones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Acer5742</dc:creator>
  <cp:lastModifiedBy>Marina</cp:lastModifiedBy>
  <cp:revision>123</cp:revision>
  <dcterms:created xsi:type="dcterms:W3CDTF">2011-11-10T14:27:23Z</dcterms:created>
  <dcterms:modified xsi:type="dcterms:W3CDTF">2016-07-04T09:20:54Z</dcterms:modified>
</cp:coreProperties>
</file>